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D7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.wmf"/><Relationship Id="rId4" Type="http://schemas.openxmlformats.org/officeDocument/2006/relationships/image" Target="../media/image1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1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2F0D-B1E2-4E14-A17E-2A3B8677DC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1063-1E6A-4D1E-9D5F-AB5DA5BA3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750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2F0D-B1E2-4E14-A17E-2A3B8677DC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1063-1E6A-4D1E-9D5F-AB5DA5BA3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747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2F0D-B1E2-4E14-A17E-2A3B8677DC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1063-1E6A-4D1E-9D5F-AB5DA5BA3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221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2F0D-B1E2-4E14-A17E-2A3B8677DC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1063-1E6A-4D1E-9D5F-AB5DA5BA3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90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2F0D-B1E2-4E14-A17E-2A3B8677DC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1063-1E6A-4D1E-9D5F-AB5DA5BA3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88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2F0D-B1E2-4E14-A17E-2A3B8677DC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1063-1E6A-4D1E-9D5F-AB5DA5BA3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085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2F0D-B1E2-4E14-A17E-2A3B8677DC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1063-1E6A-4D1E-9D5F-AB5DA5BA3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914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2F0D-B1E2-4E14-A17E-2A3B8677DC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1063-1E6A-4D1E-9D5F-AB5DA5BA3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12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2F0D-B1E2-4E14-A17E-2A3B8677DC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1063-1E6A-4D1E-9D5F-AB5DA5BA3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02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2F0D-B1E2-4E14-A17E-2A3B8677DC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1063-1E6A-4D1E-9D5F-AB5DA5BA3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402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C2F0D-B1E2-4E14-A17E-2A3B8677DC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F1063-1E6A-4D1E-9D5F-AB5DA5BA3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178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6250">
              <a:schemeClr val="bg1"/>
            </a:gs>
            <a:gs pos="78000">
              <a:schemeClr val="bg1"/>
            </a:gs>
            <a:gs pos="89583">
              <a:schemeClr val="bg1"/>
            </a:gs>
            <a:gs pos="83000">
              <a:srgbClr val="31D72D"/>
            </a:gs>
            <a:gs pos="90000">
              <a:srgbClr val="156B13"/>
            </a:gs>
          </a:gsLst>
          <a:lin ang="108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C2F0D-B1E2-4E14-A17E-2A3B8677DCF3}" type="datetimeFigureOut">
              <a:rPr lang="en-US" smtClean="0"/>
              <a:t>9/21/2012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F1063-1E6A-4D1E-9D5F-AB5DA5BA3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36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7.bin"/><Relationship Id="rId18" Type="http://schemas.openxmlformats.org/officeDocument/2006/relationships/image" Target="../media/image9.wmf"/><Relationship Id="rId26" Type="http://schemas.openxmlformats.org/officeDocument/2006/relationships/image" Target="../media/image1.wmf"/><Relationship Id="rId3" Type="http://schemas.openxmlformats.org/officeDocument/2006/relationships/oleObject" Target="../embeddings/oleObject2.bin"/><Relationship Id="rId21" Type="http://schemas.openxmlformats.org/officeDocument/2006/relationships/oleObject" Target="../embeddings/oleObject11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9.bin"/><Relationship Id="rId25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6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8.bin"/><Relationship Id="rId23" Type="http://schemas.openxmlformats.org/officeDocument/2006/relationships/oleObject" Target="../embeddings/oleObject12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10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5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5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1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18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21.bin"/><Relationship Id="rId14" Type="http://schemas.openxmlformats.org/officeDocument/2006/relationships/image" Target="../media/image2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23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</a:rPr>
              <a:t>Quadratic Formula</a:t>
            </a:r>
            <a:endParaRPr lang="en-US" sz="54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000" y="37338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7035699"/>
              </p:ext>
            </p:extLst>
          </p:nvPr>
        </p:nvGraphicFramePr>
        <p:xfrm>
          <a:off x="2286000" y="1752600"/>
          <a:ext cx="5667832" cy="175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3" imgW="939392" imgH="291973" progId="Equation.3">
                  <p:embed/>
                </p:oleObj>
              </mc:Choice>
              <mc:Fallback>
                <p:oleObj name="Equation" r:id="rId3" imgW="939392" imgH="291973" progId="Equation.3">
                  <p:embed/>
                  <p:pic>
                    <p:nvPicPr>
                      <p:cNvPr id="0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752600"/>
                        <a:ext cx="5667832" cy="175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40251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Solve by Completing the Square</a:t>
            </a:r>
          </a:p>
        </p:txBody>
      </p:sp>
      <p:sp>
        <p:nvSpPr>
          <p:cNvPr id="123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1600200"/>
            <a:ext cx="37338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ax</a:t>
            </a:r>
            <a:r>
              <a:rPr lang="en-US" baseline="30000" dirty="0" smtClean="0"/>
              <a:t>2</a:t>
            </a:r>
            <a:r>
              <a:rPr lang="en-US" dirty="0" smtClean="0"/>
              <a:t> + </a:t>
            </a:r>
            <a:r>
              <a:rPr lang="en-US" dirty="0" err="1" smtClean="0"/>
              <a:t>bx</a:t>
            </a:r>
            <a:r>
              <a:rPr lang="en-US" dirty="0" smtClean="0"/>
              <a:t> + c = 0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graphicFrame>
        <p:nvGraphicFramePr>
          <p:cNvPr id="204804" name="Object 4"/>
          <p:cNvGraphicFramePr>
            <a:graphicFrameLocks noChangeAspect="1"/>
          </p:cNvGraphicFramePr>
          <p:nvPr/>
        </p:nvGraphicFramePr>
        <p:xfrm>
          <a:off x="4800600" y="5367338"/>
          <a:ext cx="2779713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9" name="Equation" r:id="rId3" imgW="1054080" imgH="291960" progId="Equation.3">
                  <p:embed/>
                </p:oleObj>
              </mc:Choice>
              <mc:Fallback>
                <p:oleObj name="Equation" r:id="rId3" imgW="105408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5367338"/>
                        <a:ext cx="2779713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5" name="Object 5"/>
          <p:cNvGraphicFramePr>
            <a:graphicFrameLocks noChangeAspect="1"/>
          </p:cNvGraphicFramePr>
          <p:nvPr/>
        </p:nvGraphicFramePr>
        <p:xfrm>
          <a:off x="3365500" y="4051300"/>
          <a:ext cx="1976438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Equation" r:id="rId5" imgW="749160" imgH="253800" progId="Equation.3">
                  <p:embed/>
                </p:oleObj>
              </mc:Choice>
              <mc:Fallback>
                <p:oleObj name="Equation" r:id="rId5" imgW="74916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5500" y="4051300"/>
                        <a:ext cx="1976438" cy="762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6" name="Object 6"/>
          <p:cNvGraphicFramePr>
            <a:graphicFrameLocks noChangeAspect="1"/>
          </p:cNvGraphicFramePr>
          <p:nvPr/>
        </p:nvGraphicFramePr>
        <p:xfrm>
          <a:off x="604838" y="2971800"/>
          <a:ext cx="1131887" cy="542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Equation" r:id="rId7" imgW="583920" imgH="228600" progId="Equation.3">
                  <p:embed/>
                </p:oleObj>
              </mc:Choice>
              <mc:Fallback>
                <p:oleObj name="Equation" r:id="rId7" imgW="58392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4838" y="2971800"/>
                        <a:ext cx="1131887" cy="542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07" name="Line 7"/>
          <p:cNvSpPr>
            <a:spLocks noChangeShapeType="1"/>
          </p:cNvSpPr>
          <p:nvPr/>
        </p:nvSpPr>
        <p:spPr bwMode="auto">
          <a:xfrm>
            <a:off x="2728913" y="2147888"/>
            <a:ext cx="3657600" cy="0"/>
          </a:xfrm>
          <a:prstGeom prst="line">
            <a:avLst/>
          </a:prstGeom>
          <a:noFill/>
          <a:ln w="508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08" name="Rectangle 8"/>
          <p:cNvSpPr>
            <a:spLocks noChangeArrowheads="1"/>
          </p:cNvSpPr>
          <p:nvPr/>
        </p:nvSpPr>
        <p:spPr bwMode="auto">
          <a:xfrm>
            <a:off x="4343400" y="2057400"/>
            <a:ext cx="1447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>
              <a:spcBef>
                <a:spcPct val="20000"/>
              </a:spcBef>
            </a:pPr>
            <a:r>
              <a:rPr lang="en-US" sz="3200">
                <a:solidFill>
                  <a:srgbClr val="0000FF"/>
                </a:solidFill>
              </a:rPr>
              <a:t>a</a:t>
            </a:r>
          </a:p>
        </p:txBody>
      </p:sp>
      <p:graphicFrame>
        <p:nvGraphicFramePr>
          <p:cNvPr id="204809" name="Object 9"/>
          <p:cNvGraphicFramePr>
            <a:graphicFrameLocks noChangeAspect="1"/>
          </p:cNvGraphicFramePr>
          <p:nvPr/>
        </p:nvGraphicFramePr>
        <p:xfrm>
          <a:off x="3200400" y="2362200"/>
          <a:ext cx="2811463" cy="633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2" name="Equation" r:id="rId9" imgW="1066680" imgH="241200" progId="Equation.3">
                  <p:embed/>
                </p:oleObj>
              </mc:Choice>
              <mc:Fallback>
                <p:oleObj name="Equation" r:id="rId9" imgW="10666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0" y="2362200"/>
                        <a:ext cx="2811463" cy="6334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10" name="Object 10"/>
          <p:cNvGraphicFramePr>
            <a:graphicFrameLocks noChangeAspect="1"/>
          </p:cNvGraphicFramePr>
          <p:nvPr/>
        </p:nvGraphicFramePr>
        <p:xfrm>
          <a:off x="2843213" y="2947988"/>
          <a:ext cx="3179762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3" name="Equation" r:id="rId11" imgW="1206360" imgH="241200" progId="Equation.3">
                  <p:embed/>
                </p:oleObj>
              </mc:Choice>
              <mc:Fallback>
                <p:oleObj name="Equation" r:id="rId11" imgW="12063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213" y="2947988"/>
                        <a:ext cx="3179762" cy="6334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11" name="Rectangle 11"/>
          <p:cNvSpPr>
            <a:spLocks noChangeArrowheads="1"/>
          </p:cNvSpPr>
          <p:nvPr/>
        </p:nvSpPr>
        <p:spPr bwMode="auto">
          <a:xfrm>
            <a:off x="3429000" y="3019425"/>
            <a:ext cx="1219200" cy="533400"/>
          </a:xfrm>
          <a:prstGeom prst="rect">
            <a:avLst/>
          </a:prstGeom>
          <a:noFill/>
          <a:ln w="50800" algn="ctr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12" name="Object 12"/>
          <p:cNvGraphicFramePr>
            <a:graphicFrameLocks noChangeAspect="1"/>
          </p:cNvGraphicFramePr>
          <p:nvPr/>
        </p:nvGraphicFramePr>
        <p:xfrm>
          <a:off x="2078038" y="3505200"/>
          <a:ext cx="4822825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4" name="Equation" r:id="rId13" imgW="1828800" imgH="279360" progId="Equation.3">
                  <p:embed/>
                </p:oleObj>
              </mc:Choice>
              <mc:Fallback>
                <p:oleObj name="Equation" r:id="rId13" imgW="18288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3505200"/>
                        <a:ext cx="4822825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13" name="Rectangle 13"/>
          <p:cNvSpPr>
            <a:spLocks noChangeArrowheads="1"/>
          </p:cNvSpPr>
          <p:nvPr/>
        </p:nvSpPr>
        <p:spPr bwMode="auto">
          <a:xfrm>
            <a:off x="6019800" y="3581400"/>
            <a:ext cx="9144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04814" name="Object 14"/>
          <p:cNvGraphicFramePr>
            <a:graphicFrameLocks noChangeAspect="1"/>
          </p:cNvGraphicFramePr>
          <p:nvPr/>
        </p:nvGraphicFramePr>
        <p:xfrm>
          <a:off x="323850" y="3538538"/>
          <a:ext cx="1570038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5" name="Equation" r:id="rId15" imgW="698400" imgH="279360" progId="Equation.3">
                  <p:embed/>
                </p:oleObj>
              </mc:Choice>
              <mc:Fallback>
                <p:oleObj name="Equation" r:id="rId15" imgW="698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50" y="3538538"/>
                        <a:ext cx="1570038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15" name="Object 15"/>
          <p:cNvGraphicFramePr>
            <a:graphicFrameLocks noChangeAspect="1"/>
          </p:cNvGraphicFramePr>
          <p:nvPr/>
        </p:nvGraphicFramePr>
        <p:xfrm>
          <a:off x="3635375" y="4141788"/>
          <a:ext cx="3348038" cy="733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6" name="Equation" r:id="rId17" imgW="1269720" imgH="279360" progId="Equation.3">
                  <p:embed/>
                </p:oleObj>
              </mc:Choice>
              <mc:Fallback>
                <p:oleObj name="Equation" r:id="rId17" imgW="12697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35375" y="4141788"/>
                        <a:ext cx="3348038" cy="733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486400" y="4108450"/>
            <a:ext cx="1600200" cy="766763"/>
            <a:chOff x="624" y="3116"/>
            <a:chExt cx="1008" cy="483"/>
          </a:xfrm>
        </p:grpSpPr>
        <p:sp>
          <p:nvSpPr>
            <p:cNvPr id="12312" name="Rectangle 17"/>
            <p:cNvSpPr>
              <a:spLocks noChangeArrowheads="1"/>
            </p:cNvSpPr>
            <p:nvPr/>
          </p:nvSpPr>
          <p:spPr bwMode="auto">
            <a:xfrm>
              <a:off x="624" y="3168"/>
              <a:ext cx="1008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508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aphicFrame>
          <p:nvGraphicFramePr>
            <p:cNvPr id="12301" name="Object 18"/>
            <p:cNvGraphicFramePr>
              <a:graphicFrameLocks noChangeAspect="1"/>
            </p:cNvGraphicFramePr>
            <p:nvPr/>
          </p:nvGraphicFramePr>
          <p:xfrm>
            <a:off x="764" y="3116"/>
            <a:ext cx="761" cy="4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07" name="Equation" r:id="rId19" imgW="457200" imgH="291960" progId="Equation.3">
                    <p:embed/>
                  </p:oleObj>
                </mc:Choice>
                <mc:Fallback>
                  <p:oleObj name="Equation" r:id="rId19" imgW="457200" imgH="29196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2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64" y="3116"/>
                          <a:ext cx="761" cy="48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204819" name="Object 19"/>
          <p:cNvGraphicFramePr>
            <a:graphicFrameLocks noChangeAspect="1"/>
          </p:cNvGraphicFramePr>
          <p:nvPr/>
        </p:nvGraphicFramePr>
        <p:xfrm>
          <a:off x="5448300" y="4010025"/>
          <a:ext cx="1676400" cy="94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8" name="Equation" r:id="rId21" imgW="431640" imgH="253800" progId="Equation.3">
                  <p:embed/>
                </p:oleObj>
              </mc:Choice>
              <mc:Fallback>
                <p:oleObj name="Equation" r:id="rId21" imgW="4316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48300" y="4010025"/>
                        <a:ext cx="1676400" cy="942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20" name="Object 20"/>
          <p:cNvGraphicFramePr>
            <a:graphicFrameLocks noChangeAspect="1"/>
          </p:cNvGraphicFramePr>
          <p:nvPr/>
        </p:nvGraphicFramePr>
        <p:xfrm>
          <a:off x="3803650" y="4718050"/>
          <a:ext cx="3282950" cy="7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9" name="Equation" r:id="rId23" imgW="1244520" imgH="291960" progId="Equation.3">
                  <p:embed/>
                </p:oleObj>
              </mc:Choice>
              <mc:Fallback>
                <p:oleObj name="Equation" r:id="rId23" imgW="12445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3650" y="4718050"/>
                        <a:ext cx="3282950" cy="766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21" name="Object 21"/>
          <p:cNvGraphicFramePr>
            <a:graphicFrameLocks noChangeAspect="1"/>
          </p:cNvGraphicFramePr>
          <p:nvPr/>
        </p:nvGraphicFramePr>
        <p:xfrm>
          <a:off x="4822825" y="6040438"/>
          <a:ext cx="2479675" cy="766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0" name="Equation" r:id="rId25" imgW="939600" imgH="291960" progId="Equation.3">
                  <p:embed/>
                </p:oleObj>
              </mc:Choice>
              <mc:Fallback>
                <p:oleObj name="Equation" r:id="rId25" imgW="9396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2825" y="6040438"/>
                        <a:ext cx="2479675" cy="766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23" name="WordArt 23"/>
          <p:cNvSpPr>
            <a:spLocks noChangeArrowheads="1" noChangeShapeType="1" noTextEdit="1"/>
          </p:cNvSpPr>
          <p:nvPr/>
        </p:nvSpPr>
        <p:spPr bwMode="auto">
          <a:xfrm>
            <a:off x="1219200" y="5324475"/>
            <a:ext cx="3200400" cy="1152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The</a:t>
            </a:r>
          </a:p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Quadratic</a:t>
            </a:r>
          </a:p>
          <a:p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Formula</a:t>
            </a:r>
          </a:p>
        </p:txBody>
      </p:sp>
      <p:sp>
        <p:nvSpPr>
          <p:cNvPr id="204824" name="Rectangle 24"/>
          <p:cNvSpPr>
            <a:spLocks noChangeArrowheads="1"/>
          </p:cNvSpPr>
          <p:nvPr/>
        </p:nvSpPr>
        <p:spPr bwMode="auto">
          <a:xfrm>
            <a:off x="3733800" y="3581400"/>
            <a:ext cx="1219200" cy="609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004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4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20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4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1" dur="500"/>
                                        <p:tgtEl>
                                          <p:spTgt spid="2048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56" dur="500"/>
                                        <p:tgtEl>
                                          <p:spTgt spid="2048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1" dur="500"/>
                                        <p:tgtEl>
                                          <p:spTgt spid="2048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1000"/>
                                        <p:tgtEl>
                                          <p:spTgt spid="204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0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20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20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1000"/>
                                        <p:tgtEl>
                                          <p:spTgt spid="204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1000"/>
                                        <p:tgtEl>
                                          <p:spTgt spid="20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048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48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48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20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7" grpId="0" animBg="1"/>
      <p:bldP spid="204808" grpId="0"/>
      <p:bldP spid="204811" grpId="0" animBg="1"/>
      <p:bldP spid="204811" grpId="1" animBg="1"/>
      <p:bldP spid="204813" grpId="0" animBg="1"/>
      <p:bldP spid="204823" grpId="0" animBg="1"/>
      <p:bldP spid="2048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Solve using the Quadratic Formula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81400" y="1447800"/>
            <a:ext cx="3733800" cy="609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6x</a:t>
            </a:r>
            <a:r>
              <a:rPr lang="en-US" baseline="30000" dirty="0" smtClean="0"/>
              <a:t>2</a:t>
            </a:r>
            <a:r>
              <a:rPr lang="en-US" dirty="0" smtClean="0"/>
              <a:t> + 9x + 2 = 0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990600" y="17526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 = 6</a:t>
            </a:r>
          </a:p>
        </p:txBody>
      </p:sp>
      <p:sp>
        <p:nvSpPr>
          <p:cNvPr id="207877" name="Text Box 5"/>
          <p:cNvSpPr txBox="1">
            <a:spLocks noChangeArrowheads="1"/>
          </p:cNvSpPr>
          <p:nvPr/>
        </p:nvSpPr>
        <p:spPr bwMode="auto">
          <a:xfrm>
            <a:off x="1021080" y="2331721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b = 9</a:t>
            </a:r>
          </a:p>
        </p:txBody>
      </p:sp>
      <p:sp>
        <p:nvSpPr>
          <p:cNvPr id="207878" name="Text Box 6"/>
          <p:cNvSpPr txBox="1">
            <a:spLocks noChangeArrowheads="1"/>
          </p:cNvSpPr>
          <p:nvPr/>
        </p:nvSpPr>
        <p:spPr bwMode="auto">
          <a:xfrm>
            <a:off x="1021080" y="2893696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dirty="0"/>
              <a:t>c = 2</a:t>
            </a:r>
          </a:p>
        </p:txBody>
      </p:sp>
      <p:graphicFrame>
        <p:nvGraphicFramePr>
          <p:cNvPr id="207879" name="Object 7"/>
          <p:cNvGraphicFramePr>
            <a:graphicFrameLocks noChangeAspect="1"/>
          </p:cNvGraphicFramePr>
          <p:nvPr/>
        </p:nvGraphicFramePr>
        <p:xfrm>
          <a:off x="3581400" y="2362200"/>
          <a:ext cx="29718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939600" imgH="291960" progId="Equation.3">
                  <p:embed/>
                </p:oleObj>
              </mc:Choice>
              <mc:Fallback>
                <p:oleObj name="Equation" r:id="rId3" imgW="9396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362200"/>
                        <a:ext cx="2971800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80" name="Object 8"/>
          <p:cNvGraphicFramePr>
            <a:graphicFrameLocks noChangeAspect="1"/>
          </p:cNvGraphicFramePr>
          <p:nvPr/>
        </p:nvGraphicFramePr>
        <p:xfrm>
          <a:off x="3581400" y="3348038"/>
          <a:ext cx="3090863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" imgW="977760" imgH="291960" progId="Equation.3">
                  <p:embed/>
                </p:oleObj>
              </mc:Choice>
              <mc:Fallback>
                <p:oleObj name="Equation" r:id="rId5" imgW="977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348038"/>
                        <a:ext cx="3090863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81" name="Object 9"/>
          <p:cNvGraphicFramePr>
            <a:graphicFrameLocks noChangeAspect="1"/>
          </p:cNvGraphicFramePr>
          <p:nvPr/>
        </p:nvGraphicFramePr>
        <p:xfrm>
          <a:off x="3600450" y="4281488"/>
          <a:ext cx="2890838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7" imgW="914400" imgH="279360" progId="Equation.3">
                  <p:embed/>
                </p:oleObj>
              </mc:Choice>
              <mc:Fallback>
                <p:oleObj name="Equation" r:id="rId7" imgW="9144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0450" y="4281488"/>
                        <a:ext cx="2890838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788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841617"/>
              </p:ext>
            </p:extLst>
          </p:nvPr>
        </p:nvGraphicFramePr>
        <p:xfrm>
          <a:off x="3581400" y="5159375"/>
          <a:ext cx="224790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9" imgW="711000" imgH="266400" progId="Equation.3">
                  <p:embed/>
                </p:oleObj>
              </mc:Choice>
              <mc:Fallback>
                <p:oleObj name="Equation" r:id="rId9" imgW="7110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5159375"/>
                        <a:ext cx="2247900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705600" y="5105400"/>
            <a:ext cx="18288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X = -0.27</a:t>
            </a:r>
          </a:p>
          <a:p>
            <a:endParaRPr lang="en-US" sz="2800" b="1" dirty="0"/>
          </a:p>
          <a:p>
            <a:r>
              <a:rPr lang="en-US" sz="2800" b="1" dirty="0" smtClean="0"/>
              <a:t>X = -1.23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0900493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7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7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07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07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07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07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876" grpId="0"/>
      <p:bldP spid="207877" grpId="0"/>
      <p:bldP spid="207878" grpId="0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Solve using the Quadratic Formula</a:t>
            </a:r>
          </a:p>
        </p:txBody>
      </p:sp>
      <p:sp>
        <p:nvSpPr>
          <p:cNvPr id="174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00" y="1295400"/>
            <a:ext cx="3733800" cy="609600"/>
          </a:xfrm>
          <a:noFill/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x</a:t>
            </a:r>
            <a:r>
              <a:rPr lang="en-US" baseline="30000" smtClean="0"/>
              <a:t>2</a:t>
            </a:r>
            <a:r>
              <a:rPr lang="en-US" smtClean="0"/>
              <a:t> + 6x + 9 = 0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914400" y="2514600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a = 1</a:t>
            </a:r>
          </a:p>
        </p:txBody>
      </p:sp>
      <p:sp>
        <p:nvSpPr>
          <p:cNvPr id="212997" name="Text Box 5"/>
          <p:cNvSpPr txBox="1">
            <a:spLocks noChangeArrowheads="1"/>
          </p:cNvSpPr>
          <p:nvPr/>
        </p:nvSpPr>
        <p:spPr bwMode="auto">
          <a:xfrm>
            <a:off x="914400" y="3001963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b = 6</a:t>
            </a:r>
          </a:p>
        </p:txBody>
      </p:sp>
      <p:sp>
        <p:nvSpPr>
          <p:cNvPr id="212998" name="Text Box 6"/>
          <p:cNvSpPr txBox="1">
            <a:spLocks noChangeArrowheads="1"/>
          </p:cNvSpPr>
          <p:nvPr/>
        </p:nvSpPr>
        <p:spPr bwMode="auto">
          <a:xfrm>
            <a:off x="990600" y="3411538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/>
              <a:t>c = 9</a:t>
            </a:r>
          </a:p>
        </p:txBody>
      </p:sp>
      <p:graphicFrame>
        <p:nvGraphicFramePr>
          <p:cNvPr id="212999" name="Object 7"/>
          <p:cNvGraphicFramePr>
            <a:graphicFrameLocks noChangeAspect="1"/>
          </p:cNvGraphicFramePr>
          <p:nvPr/>
        </p:nvGraphicFramePr>
        <p:xfrm>
          <a:off x="3581400" y="1905000"/>
          <a:ext cx="29718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Equation" r:id="rId3" imgW="939600" imgH="291960" progId="Equation.3">
                  <p:embed/>
                </p:oleObj>
              </mc:Choice>
              <mc:Fallback>
                <p:oleObj name="Equation" r:id="rId3" imgW="9396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1905000"/>
                        <a:ext cx="2971800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0" name="Object 8"/>
          <p:cNvGraphicFramePr>
            <a:graphicFrameLocks noChangeAspect="1"/>
          </p:cNvGraphicFramePr>
          <p:nvPr/>
        </p:nvGraphicFramePr>
        <p:xfrm>
          <a:off x="3614738" y="2890838"/>
          <a:ext cx="3049587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9" name="Equation" r:id="rId5" imgW="965160" imgH="291960" progId="Equation.3">
                  <p:embed/>
                </p:oleObj>
              </mc:Choice>
              <mc:Fallback>
                <p:oleObj name="Equation" r:id="rId5" imgW="9651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4738" y="2890838"/>
                        <a:ext cx="3049587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1" name="Object 9"/>
          <p:cNvGraphicFramePr>
            <a:graphicFrameLocks noChangeAspect="1"/>
          </p:cNvGraphicFramePr>
          <p:nvPr/>
        </p:nvGraphicFramePr>
        <p:xfrm>
          <a:off x="3581400" y="3810000"/>
          <a:ext cx="29305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0" name="Equation" r:id="rId7" imgW="927000" imgH="279360" progId="Equation.3">
                  <p:embed/>
                </p:oleObj>
              </mc:Choice>
              <mc:Fallback>
                <p:oleObj name="Equation" r:id="rId7" imgW="9270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10000"/>
                        <a:ext cx="2930525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2" name="Object 10"/>
          <p:cNvGraphicFramePr>
            <a:graphicFrameLocks noChangeAspect="1"/>
          </p:cNvGraphicFramePr>
          <p:nvPr/>
        </p:nvGraphicFramePr>
        <p:xfrm>
          <a:off x="3613150" y="4702175"/>
          <a:ext cx="2127250" cy="83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1" name="Equation" r:id="rId9" imgW="672840" imgH="266400" progId="Equation.3">
                  <p:embed/>
                </p:oleObj>
              </mc:Choice>
              <mc:Fallback>
                <p:oleObj name="Equation" r:id="rId9" imgW="6728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3150" y="4702175"/>
                        <a:ext cx="2127250" cy="83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3" name="Object 11"/>
          <p:cNvGraphicFramePr>
            <a:graphicFrameLocks noChangeAspect="1"/>
          </p:cNvGraphicFramePr>
          <p:nvPr/>
        </p:nvGraphicFramePr>
        <p:xfrm>
          <a:off x="3579813" y="5503863"/>
          <a:ext cx="1525587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2" name="Equation" r:id="rId11" imgW="482400" imgH="253800" progId="Equation.3">
                  <p:embed/>
                </p:oleObj>
              </mc:Choice>
              <mc:Fallback>
                <p:oleObj name="Equation" r:id="rId11" imgW="482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9813" y="5503863"/>
                        <a:ext cx="1525587" cy="800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4" name="Object 12"/>
          <p:cNvGraphicFramePr>
            <a:graphicFrameLocks noChangeAspect="1"/>
          </p:cNvGraphicFramePr>
          <p:nvPr/>
        </p:nvGraphicFramePr>
        <p:xfrm>
          <a:off x="5410200" y="5622925"/>
          <a:ext cx="1123950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3" name="Equation" r:id="rId13" imgW="355320" imgH="203040" progId="Equation.3">
                  <p:embed/>
                </p:oleObj>
              </mc:Choice>
              <mc:Fallback>
                <p:oleObj name="Equation" r:id="rId13" imgW="35532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622925"/>
                        <a:ext cx="1123950" cy="639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1159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2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1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21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2130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213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1000"/>
                                        <p:tgtEl>
                                          <p:spTgt spid="213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6" grpId="0"/>
      <p:bldP spid="212997" grpId="0"/>
      <p:bldP spid="21299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9" name="Rectangle 2"/>
          <p:cNvSpPr>
            <a:spLocks noGrp="1" noChangeArrowheads="1"/>
          </p:cNvSpPr>
          <p:nvPr>
            <p:ph type="title"/>
          </p:nvPr>
        </p:nvSpPr>
        <p:spPr>
          <a:xfrm>
            <a:off x="504825" y="0"/>
            <a:ext cx="8229600" cy="11430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Solve using the Quadratic Formula</a:t>
            </a:r>
          </a:p>
        </p:txBody>
      </p:sp>
      <p:sp>
        <p:nvSpPr>
          <p:cNvPr id="184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33800" y="1066800"/>
            <a:ext cx="3733800" cy="1432560"/>
          </a:xfrm>
          <a:noFill/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sz="2400" dirty="0" smtClean="0"/>
              <a:t>3x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+ 7x = -5</a:t>
            </a:r>
          </a:p>
          <a:p>
            <a:pPr algn="ctr" eaLnBrk="1" hangingPunct="1">
              <a:buFontTx/>
              <a:buNone/>
            </a:pPr>
            <a:r>
              <a:rPr lang="en-US" dirty="0" smtClean="0"/>
              <a:t>3x</a:t>
            </a:r>
            <a:r>
              <a:rPr lang="en-US" baseline="30000" dirty="0" smtClean="0"/>
              <a:t>2</a:t>
            </a:r>
            <a:r>
              <a:rPr lang="en-US" dirty="0" smtClean="0"/>
              <a:t> + 7x +5 =0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sp>
        <p:nvSpPr>
          <p:cNvPr id="210948" name="Text Box 4"/>
          <p:cNvSpPr txBox="1">
            <a:spLocks noChangeArrowheads="1"/>
          </p:cNvSpPr>
          <p:nvPr/>
        </p:nvSpPr>
        <p:spPr bwMode="auto">
          <a:xfrm>
            <a:off x="1666875" y="2209641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a = 3</a:t>
            </a:r>
          </a:p>
        </p:txBody>
      </p:sp>
      <p:sp>
        <p:nvSpPr>
          <p:cNvPr id="210949" name="Text Box 5"/>
          <p:cNvSpPr txBox="1">
            <a:spLocks noChangeArrowheads="1"/>
          </p:cNvSpPr>
          <p:nvPr/>
        </p:nvSpPr>
        <p:spPr bwMode="auto">
          <a:xfrm>
            <a:off x="1666875" y="2758282"/>
            <a:ext cx="12954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3200" dirty="0"/>
              <a:t>b = 7</a:t>
            </a:r>
          </a:p>
        </p:txBody>
      </p:sp>
      <p:sp>
        <p:nvSpPr>
          <p:cNvPr id="210950" name="Text Box 6"/>
          <p:cNvSpPr txBox="1">
            <a:spLocks noChangeArrowheads="1"/>
          </p:cNvSpPr>
          <p:nvPr/>
        </p:nvSpPr>
        <p:spPr bwMode="auto">
          <a:xfrm>
            <a:off x="1666875" y="3337719"/>
            <a:ext cx="1295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3200" dirty="0"/>
              <a:t>c = 5</a:t>
            </a:r>
          </a:p>
        </p:txBody>
      </p:sp>
      <p:graphicFrame>
        <p:nvGraphicFramePr>
          <p:cNvPr id="210951" name="Object 7"/>
          <p:cNvGraphicFramePr>
            <a:graphicFrameLocks noChangeAspect="1"/>
          </p:cNvGraphicFramePr>
          <p:nvPr/>
        </p:nvGraphicFramePr>
        <p:xfrm>
          <a:off x="3581400" y="2362200"/>
          <a:ext cx="2971800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0" name="Equation" r:id="rId3" imgW="939600" imgH="291960" progId="Equation.3">
                  <p:embed/>
                </p:oleObj>
              </mc:Choice>
              <mc:Fallback>
                <p:oleObj name="Equation" r:id="rId3" imgW="9396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2362200"/>
                        <a:ext cx="2971800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2" name="Object 8"/>
          <p:cNvGraphicFramePr>
            <a:graphicFrameLocks noChangeAspect="1"/>
          </p:cNvGraphicFramePr>
          <p:nvPr/>
        </p:nvGraphicFramePr>
        <p:xfrm>
          <a:off x="3581400" y="3348038"/>
          <a:ext cx="3090863" cy="919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1" name="Equation" r:id="rId5" imgW="977760" imgH="291960" progId="Equation.3">
                  <p:embed/>
                </p:oleObj>
              </mc:Choice>
              <mc:Fallback>
                <p:oleObj name="Equation" r:id="rId5" imgW="9777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348038"/>
                        <a:ext cx="3090863" cy="919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3" name="Object 9"/>
          <p:cNvGraphicFramePr>
            <a:graphicFrameLocks noChangeAspect="1"/>
          </p:cNvGraphicFramePr>
          <p:nvPr/>
        </p:nvGraphicFramePr>
        <p:xfrm>
          <a:off x="3581400" y="4149725"/>
          <a:ext cx="2930525" cy="879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Equation" r:id="rId7" imgW="927000" imgH="279360" progId="Equation.3">
                  <p:embed/>
                </p:oleObj>
              </mc:Choice>
              <mc:Fallback>
                <p:oleObj name="Equation" r:id="rId7" imgW="92700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149725"/>
                        <a:ext cx="2930525" cy="879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0954" name="Object 10"/>
          <p:cNvGraphicFramePr>
            <a:graphicFrameLocks noChangeAspect="1"/>
          </p:cNvGraphicFramePr>
          <p:nvPr/>
        </p:nvGraphicFramePr>
        <p:xfrm>
          <a:off x="3581400" y="4951413"/>
          <a:ext cx="2408238" cy="839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3" name="Equation" r:id="rId9" imgW="761760" imgH="266400" progId="Equation.3">
                  <p:embed/>
                </p:oleObj>
              </mc:Choice>
              <mc:Fallback>
                <p:oleObj name="Equation" r:id="rId9" imgW="7617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4951413"/>
                        <a:ext cx="2408238" cy="839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0955" name="WordArt 11"/>
          <p:cNvSpPr>
            <a:spLocks noChangeArrowheads="1" noChangeShapeType="1" noTextEdit="1"/>
          </p:cNvSpPr>
          <p:nvPr/>
        </p:nvSpPr>
        <p:spPr bwMode="auto">
          <a:xfrm>
            <a:off x="6477000" y="5013960"/>
            <a:ext cx="2257425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NO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FF0000"/>
              </a:solidFill>
              <a:latin typeface="Arial Black"/>
            </a:endParaRPr>
          </a:p>
          <a:p>
            <a:r>
              <a:rPr lang="en-US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Solutions</a:t>
            </a:r>
          </a:p>
        </p:txBody>
      </p:sp>
    </p:spTree>
    <p:extLst>
      <p:ext uri="{BB962C8B-B14F-4D97-AF65-F5344CB8AC3E}">
        <p14:creationId xmlns:p14="http://schemas.microsoft.com/office/powerpoint/2010/main" val="64491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0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0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10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10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210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2109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10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2109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48" grpId="0"/>
      <p:bldP spid="210949" grpId="0"/>
      <p:bldP spid="210950" grpId="0"/>
      <p:bldP spid="21095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274638"/>
            <a:ext cx="8458200" cy="4297362"/>
          </a:xfrm>
        </p:spPr>
        <p:txBody>
          <a:bodyPr/>
          <a:lstStyle/>
          <a:p>
            <a:pPr eaLnBrk="1" hangingPunct="1"/>
            <a:r>
              <a:rPr lang="en-US" dirty="0" smtClean="0"/>
              <a:t>Why do some quadratic equations have </a:t>
            </a:r>
            <a:br>
              <a:rPr lang="en-US" dirty="0" smtClean="0"/>
            </a:br>
            <a:r>
              <a:rPr lang="en-US" dirty="0" smtClean="0"/>
              <a:t>2 real solutions</a:t>
            </a:r>
            <a:br>
              <a:rPr lang="en-US" dirty="0" smtClean="0"/>
            </a:br>
            <a:r>
              <a:rPr lang="en-US" dirty="0" smtClean="0"/>
              <a:t>some have 1 real solution </a:t>
            </a:r>
            <a:br>
              <a:rPr lang="en-US" dirty="0" smtClean="0"/>
            </a:br>
            <a:r>
              <a:rPr lang="en-US" dirty="0" smtClean="0"/>
              <a:t>and some have no solutions?</a:t>
            </a:r>
          </a:p>
        </p:txBody>
      </p:sp>
    </p:spTree>
    <p:extLst>
      <p:ext uri="{BB962C8B-B14F-4D97-AF65-F5344CB8AC3E}">
        <p14:creationId xmlns:p14="http://schemas.microsoft.com/office/powerpoint/2010/main" val="3624890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Now </a:t>
            </a:r>
            <a:r>
              <a:rPr lang="en-US" dirty="0" smtClean="0"/>
              <a:t>Consider…</a:t>
            </a:r>
            <a:endParaRPr lang="en-US" dirty="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0" y="1600200"/>
            <a:ext cx="3733800" cy="60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mtClean="0"/>
              <a:t>ax</a:t>
            </a:r>
            <a:r>
              <a:rPr lang="en-US" baseline="30000" smtClean="0"/>
              <a:t>2</a:t>
            </a:r>
            <a:r>
              <a:rPr lang="en-US" smtClean="0"/>
              <a:t> + bx + c = 0</a:t>
            </a:r>
          </a:p>
          <a:p>
            <a:pPr eaLnBrk="1" hangingPunct="1">
              <a:buFontTx/>
              <a:buNone/>
            </a:pPr>
            <a:endParaRPr lang="en-US" smtClean="0"/>
          </a:p>
        </p:txBody>
      </p:sp>
      <p:graphicFrame>
        <p:nvGraphicFramePr>
          <p:cNvPr id="19458" name="Object 24"/>
          <p:cNvGraphicFramePr>
            <a:graphicFrameLocks noChangeAspect="1"/>
          </p:cNvGraphicFramePr>
          <p:nvPr/>
        </p:nvGraphicFramePr>
        <p:xfrm>
          <a:off x="3040063" y="2438400"/>
          <a:ext cx="3292475" cy="91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3" imgW="1041120" imgH="291960" progId="Equation.3">
                  <p:embed/>
                </p:oleObj>
              </mc:Choice>
              <mc:Fallback>
                <p:oleObj name="Equation" r:id="rId3" imgW="10411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0063" y="2438400"/>
                        <a:ext cx="3292475" cy="919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6091" name="WordArt 27"/>
          <p:cNvSpPr>
            <a:spLocks noChangeArrowheads="1" noChangeShapeType="1" noTextEdit="1"/>
          </p:cNvSpPr>
          <p:nvPr/>
        </p:nvSpPr>
        <p:spPr bwMode="auto">
          <a:xfrm>
            <a:off x="6400800" y="1981200"/>
            <a:ext cx="2209800" cy="8810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r>
              <a:rPr lang="en-US" sz="3600" kern="1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rPr>
              <a:t>Discriminant</a:t>
            </a:r>
          </a:p>
        </p:txBody>
      </p:sp>
      <p:sp>
        <p:nvSpPr>
          <p:cNvPr id="216092" name="Text Box 28"/>
          <p:cNvSpPr txBox="1">
            <a:spLocks noChangeArrowheads="1"/>
          </p:cNvSpPr>
          <p:nvPr/>
        </p:nvSpPr>
        <p:spPr bwMode="auto">
          <a:xfrm>
            <a:off x="1219200" y="3900488"/>
            <a:ext cx="6858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dirty="0"/>
              <a:t>If discriminant &gt; 0, then </a:t>
            </a:r>
            <a:r>
              <a:rPr lang="en-US" sz="2800" dirty="0">
                <a:solidFill>
                  <a:srgbClr val="FF0000"/>
                </a:solidFill>
              </a:rPr>
              <a:t>2 real solutions</a:t>
            </a:r>
          </a:p>
        </p:txBody>
      </p:sp>
      <p:sp>
        <p:nvSpPr>
          <p:cNvPr id="216093" name="Text Box 29"/>
          <p:cNvSpPr txBox="1">
            <a:spLocks noChangeArrowheads="1"/>
          </p:cNvSpPr>
          <p:nvPr/>
        </p:nvSpPr>
        <p:spPr bwMode="auto">
          <a:xfrm>
            <a:off x="1219200" y="4510088"/>
            <a:ext cx="6858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dirty="0"/>
              <a:t>If discriminant = 0, then </a:t>
            </a:r>
            <a:r>
              <a:rPr lang="en-US" sz="2800" dirty="0">
                <a:solidFill>
                  <a:srgbClr val="FF0000"/>
                </a:solidFill>
              </a:rPr>
              <a:t>1 real solution</a:t>
            </a:r>
          </a:p>
        </p:txBody>
      </p:sp>
      <p:sp>
        <p:nvSpPr>
          <p:cNvPr id="216094" name="Text Box 30"/>
          <p:cNvSpPr txBox="1">
            <a:spLocks noChangeArrowheads="1"/>
          </p:cNvSpPr>
          <p:nvPr/>
        </p:nvSpPr>
        <p:spPr bwMode="auto">
          <a:xfrm>
            <a:off x="1219200" y="5119688"/>
            <a:ext cx="7620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sz="2800" dirty="0"/>
              <a:t>If discriminant &lt; 0, then </a:t>
            </a:r>
            <a:r>
              <a:rPr lang="en-US" sz="2800" dirty="0" smtClean="0">
                <a:solidFill>
                  <a:srgbClr val="FF0000"/>
                </a:solidFill>
              </a:rPr>
              <a:t>no </a:t>
            </a:r>
            <a:r>
              <a:rPr lang="en-US" sz="2800" dirty="0">
                <a:solidFill>
                  <a:srgbClr val="FF0000"/>
                </a:solidFill>
              </a:rPr>
              <a:t>solutions</a:t>
            </a:r>
          </a:p>
        </p:txBody>
      </p:sp>
      <p:sp>
        <p:nvSpPr>
          <p:cNvPr id="216095" name="Rectangle 31"/>
          <p:cNvSpPr>
            <a:spLocks noChangeArrowheads="1"/>
          </p:cNvSpPr>
          <p:nvPr/>
        </p:nvSpPr>
        <p:spPr bwMode="auto">
          <a:xfrm>
            <a:off x="4191000" y="3810000"/>
            <a:ext cx="34290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6" name="Rectangle 32"/>
          <p:cNvSpPr>
            <a:spLocks noChangeArrowheads="1"/>
          </p:cNvSpPr>
          <p:nvPr/>
        </p:nvSpPr>
        <p:spPr bwMode="auto">
          <a:xfrm>
            <a:off x="4267200" y="4419600"/>
            <a:ext cx="3505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097" name="Rectangle 33"/>
          <p:cNvSpPr>
            <a:spLocks noChangeArrowheads="1"/>
          </p:cNvSpPr>
          <p:nvPr/>
        </p:nvSpPr>
        <p:spPr bwMode="auto">
          <a:xfrm>
            <a:off x="4267200" y="5119688"/>
            <a:ext cx="4267200" cy="5334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6103" name="Text Box 39"/>
          <p:cNvSpPr txBox="1">
            <a:spLocks noChangeArrowheads="1"/>
          </p:cNvSpPr>
          <p:nvPr/>
        </p:nvSpPr>
        <p:spPr bwMode="auto">
          <a:xfrm>
            <a:off x="4876800" y="2571750"/>
            <a:ext cx="1219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89</a:t>
            </a:r>
          </a:p>
        </p:txBody>
      </p:sp>
      <p:sp>
        <p:nvSpPr>
          <p:cNvPr id="216104" name="Text Box 40"/>
          <p:cNvSpPr txBox="1">
            <a:spLocks noChangeArrowheads="1"/>
          </p:cNvSpPr>
          <p:nvPr/>
        </p:nvSpPr>
        <p:spPr bwMode="auto">
          <a:xfrm>
            <a:off x="4876800" y="2590800"/>
            <a:ext cx="1219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0</a:t>
            </a:r>
          </a:p>
        </p:txBody>
      </p:sp>
      <p:sp>
        <p:nvSpPr>
          <p:cNvPr id="216105" name="Text Box 41"/>
          <p:cNvSpPr txBox="1">
            <a:spLocks noChangeArrowheads="1"/>
          </p:cNvSpPr>
          <p:nvPr/>
        </p:nvSpPr>
        <p:spPr bwMode="auto">
          <a:xfrm>
            <a:off x="4957763" y="2609850"/>
            <a:ext cx="1219200" cy="36671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-11</a:t>
            </a:r>
          </a:p>
        </p:txBody>
      </p:sp>
      <p:sp>
        <p:nvSpPr>
          <p:cNvPr id="216089" name="Oval 25"/>
          <p:cNvSpPr>
            <a:spLocks noChangeArrowheads="1"/>
          </p:cNvSpPr>
          <p:nvPr/>
        </p:nvSpPr>
        <p:spPr bwMode="auto">
          <a:xfrm>
            <a:off x="4953000" y="2514600"/>
            <a:ext cx="1219200" cy="533400"/>
          </a:xfrm>
          <a:prstGeom prst="ellipse">
            <a:avLst/>
          </a:prstGeom>
          <a:noFill/>
          <a:ln w="50800" algn="ctr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126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6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6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216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216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6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6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28" dur="500"/>
                                        <p:tgtEl>
                                          <p:spTgt spid="2160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216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16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16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" dur="500"/>
                                        <p:tgtEl>
                                          <p:spTgt spid="2160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16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6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6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66" dur="500"/>
                                        <p:tgtEl>
                                          <p:spTgt spid="2160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6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6091" grpId="0" animBg="1"/>
      <p:bldP spid="216092" grpId="0"/>
      <p:bldP spid="216093" grpId="0"/>
      <p:bldP spid="216094" grpId="0"/>
      <p:bldP spid="216095" grpId="0" animBg="1"/>
      <p:bldP spid="216096" grpId="0" animBg="1"/>
      <p:bldP spid="216097" grpId="0" animBg="1"/>
      <p:bldP spid="216103" grpId="0" animBg="1"/>
      <p:bldP spid="216103" grpId="1" animBg="1"/>
      <p:bldP spid="216104" grpId="0" animBg="1"/>
      <p:bldP spid="216104" grpId="1" animBg="1"/>
      <p:bldP spid="216105" grpId="0" animBg="1"/>
      <p:bldP spid="216105" grpId="1" animBg="1"/>
      <p:bldP spid="21608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5603" name="WordArt 3"/>
          <p:cNvSpPr>
            <a:spLocks noChangeArrowheads="1" noChangeShapeType="1" noTextEdit="1"/>
          </p:cNvSpPr>
          <p:nvPr/>
        </p:nvSpPr>
        <p:spPr bwMode="auto">
          <a:xfrm>
            <a:off x="2895600" y="1752600"/>
            <a:ext cx="3581400" cy="3124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That's</a:t>
            </a:r>
          </a:p>
          <a:p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All</a:t>
            </a:r>
          </a:p>
          <a:p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Folks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6200" y="6507163"/>
            <a:ext cx="15240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>
                <a:solidFill>
                  <a:schemeClr val="bg2"/>
                </a:solidFill>
              </a:rPr>
              <a:t>Jeff Bivin -- LZHS</a:t>
            </a:r>
          </a:p>
        </p:txBody>
      </p:sp>
    </p:spTree>
    <p:extLst>
      <p:ext uri="{BB962C8B-B14F-4D97-AF65-F5344CB8AC3E}">
        <p14:creationId xmlns:p14="http://schemas.microsoft.com/office/powerpoint/2010/main" val="1781197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151</Words>
  <Application>Microsoft Office PowerPoint</Application>
  <PresentationFormat>On-screen Show (4:3)</PresentationFormat>
  <Paragraphs>42</Paragraphs>
  <Slides>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Equation</vt:lpstr>
      <vt:lpstr>Quadratic Formula</vt:lpstr>
      <vt:lpstr>Solve by Completing the Square</vt:lpstr>
      <vt:lpstr>Solve using the Quadratic Formula</vt:lpstr>
      <vt:lpstr>Solve using the Quadratic Formula</vt:lpstr>
      <vt:lpstr>Solve using the Quadratic Formula</vt:lpstr>
      <vt:lpstr>Why do some quadratic equations have  2 real solutions some have 1 real solution  and some have no solutions?</vt:lpstr>
      <vt:lpstr>Now Consider…</vt:lpstr>
      <vt:lpstr>PowerPoint Presentation</vt:lpstr>
    </vt:vector>
  </TitlesOfParts>
  <Company>Batavia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Quadratic Formula</dc:title>
  <dc:creator>Batavia Public Schools</dc:creator>
  <cp:lastModifiedBy>Batavia Public Schools</cp:lastModifiedBy>
  <cp:revision>6</cp:revision>
  <dcterms:created xsi:type="dcterms:W3CDTF">2012-02-23T18:19:20Z</dcterms:created>
  <dcterms:modified xsi:type="dcterms:W3CDTF">2012-09-21T12:24:10Z</dcterms:modified>
</cp:coreProperties>
</file>